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1" r:id="rId21"/>
    <p:sldId id="277" r:id="rId22"/>
    <p:sldId id="288" r:id="rId23"/>
    <p:sldId id="278" r:id="rId24"/>
    <p:sldId id="279" r:id="rId25"/>
    <p:sldId id="280" r:id="rId26"/>
    <p:sldId id="281" r:id="rId27"/>
    <p:sldId id="289" r:id="rId28"/>
    <p:sldId id="282" r:id="rId29"/>
    <p:sldId id="290" r:id="rId30"/>
    <p:sldId id="283" r:id="rId31"/>
    <p:sldId id="284" r:id="rId32"/>
    <p:sldId id="285" r:id="rId33"/>
    <p:sldId id="286" r:id="rId34"/>
    <p:sldId id="25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43"/>
  </p:normalViewPr>
  <p:slideViewPr>
    <p:cSldViewPr snapToGrid="0">
      <p:cViewPr varScale="1">
        <p:scale>
          <a:sx n="102" d="100"/>
          <a:sy n="102" d="100"/>
        </p:scale>
        <p:origin x="41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C4B3-036D-5A40-B760-2B279EDAB9D9}" type="datetimeFigureOut">
              <a:rPr kumimoji="1" lang="zh-CN" altLang="en-US" smtClean="0"/>
              <a:t>2018/8/16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851B-DB91-5748-B8D1-25B2C485B1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078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851B-DB91-5748-B8D1-25B2C485B191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22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33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92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6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6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97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0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32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4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ea typeface="Microsoft YaHei" charset="-122"/>
              </a:defRPr>
            </a:lvl1pPr>
          </a:lstStyle>
          <a:p>
            <a:fld id="{FA0396AD-7CBB-4853-8FC2-CE6FB1051FDE}" type="datetimeFigureOut">
              <a:rPr lang="zh-CN" altLang="en-US" smtClean="0"/>
              <a:pPr/>
              <a:t>2018/8/16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ea typeface="Microsoft YaHe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ea typeface="Microsoft YaHei" charset="-122"/>
              </a:defRPr>
            </a:lvl1pPr>
          </a:lstStyle>
          <a:p>
            <a:fld id="{D8E84C89-99B8-415E-9C33-9F6160A28D2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865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Microsoft YaHe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Microsoft YaHe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Microsoft YaHe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Microsoft YaHe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Microsoft YaHe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Microsoft YaHe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lockchain.com/btc/block/0000000000000000000f31575816f8e24047674a2ec04d35d5e39eedcb42312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5618" y="2592678"/>
            <a:ext cx="572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区块链基础知识</a:t>
            </a:r>
            <a:endParaRPr lang="zh-CN" altLang="en-US" sz="6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4785" y="388307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陈浩</a:t>
            </a:r>
            <a:endParaRPr kumimoji="1" lang="zh-CN" altLang="en-US" sz="3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95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扩展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Q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：节点如何加入区块链网络？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：与已加入网络的节点通信，获取更多网络节点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Q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：区块链的节点是如何互相发现的？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：节点之间采用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P2P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协议，并提供</a:t>
            </a:r>
            <a:r>
              <a:rPr kumimoji="1" lang="en-US" altLang="zh-CN" sz="1800" dirty="0" err="1" smtClean="0">
                <a:latin typeface="Microsoft YaHei" charset="-122"/>
                <a:ea typeface="Microsoft YaHei" charset="-122"/>
                <a:cs typeface="Microsoft YaHei" charset="-122"/>
              </a:rPr>
              <a:t>getaddr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命令，允许其他节点查询自己所知道的其他节点。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Q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：最开始不知道任何节点的时候，如何加入区块链网络？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：两种方式，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DNS</a:t>
            </a:r>
            <a:r>
              <a:rPr kumimoji="1" lang="en-US" altLang="zh-CN" sz="1800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seed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nl-NL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hard-code</a:t>
            </a:r>
            <a:r>
              <a:rPr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。两种方法都是中心化的方式。不存在完全去中心化的节点发现机制。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1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818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2.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区块链为什么叫 </a:t>
            </a:r>
            <a:r>
              <a:rPr lang="en-US" altLang="zh-CN" sz="4000" dirty="0" err="1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blockchain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？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 区块链为什么叫区块链（</a:t>
            </a:r>
            <a:r>
              <a:rPr kumimoji="1" lang="en-US" altLang="zh-CN" sz="3600" dirty="0" err="1" smtClean="0">
                <a:latin typeface="Microsoft YaHei" charset="-122"/>
                <a:ea typeface="Microsoft YaHei" charset="-122"/>
                <a:cs typeface="Microsoft YaHei" charset="-122"/>
              </a:rPr>
              <a:t>blockchain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）？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是因为其特别的数据结构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区块链的数据结构：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数据打包成块状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block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），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并连接成链表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chain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9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一个形象的例子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70" y="1493115"/>
            <a:ext cx="3897086" cy="2237216"/>
          </a:xfrm>
          <a:prstGeom prst="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7622" y="4050965"/>
            <a:ext cx="3967659" cy="22372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69" y="4034490"/>
            <a:ext cx="3832431" cy="22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一个真实的例子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1800" dirty="0">
                <a:latin typeface="Microsoft YaHei" charset="-122"/>
                <a:ea typeface="Microsoft YaHei" charset="-122"/>
                <a:cs typeface="Microsoft YaHei" charset="-122"/>
                <a:hlinkClick r:id="rId2"/>
              </a:rPr>
              <a:t>https://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  <a:hlinkClick r:id="rId2"/>
              </a:rPr>
              <a:t>www.blockchain.com/btc/block/0000000000000000000f31575816f8e24047674a2ec04d35d5e39eedcb423129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3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为什么要用块状数据</a:t>
            </a:r>
            <a:r>
              <a:rPr kumimoji="1"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虽然区块链有多个节点，但一个区块最终只会由一个“幸运”节点打包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打包也就是所谓的“挖矿”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如果不使用块状数据，每一条数据都打包一次，效率上不可行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8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为什么区块要用链连接起来？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区块的链接方式：当前区块包含上一区块的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的值与区块内容，挖矿的随机数，上一个区块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等数据有关（</a:t>
            </a:r>
            <a:r>
              <a:rPr lang="en-US" altLang="zh-CN" sz="1800" dirty="0" err="1">
                <a:latin typeface="Microsoft YaHei" charset="-122"/>
                <a:ea typeface="Microsoft YaHei" charset="-122"/>
                <a:cs typeface="Microsoft YaHei" charset="-122"/>
              </a:rPr>
              <a:t>Merkle</a:t>
            </a:r>
            <a:r>
              <a:rPr lang="en-US" altLang="zh-CN" sz="18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Tree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所以：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如果修改某一区块内容，该区块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将发生变化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区块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发生变化则链接该区块的区块不再链接该区块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所以想要修改某一区块，需要将该区块往后的所有区块都改变，因为“挖矿”规则的存在，实现相当困难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11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什么是挖矿？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对于比特币来说，挖矿就是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hash(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区块数据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+ 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随机数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) = 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一个足够小的值。目前比特币网络要求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值的前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76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个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bit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为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2018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08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日）。该值是动态调整的，取值依据是所有节点一起算，需要平均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分钟才能算出一次这个足够小的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值。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由于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hash(data)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的结果是不可预测的，所以可以视作随机碰撞。也就是说，你在今天每</a:t>
            </a:r>
            <a:r>
              <a:rPr kumimoji="1" lang="en-US" altLang="zh-CN" sz="1800" dirty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一次，你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有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1/2^76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机会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得到这个足够小的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值（约为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1/36000000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亿）。而买一张彩票中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500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万的概率大约是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1/2000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万，也就是约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1/2^24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err="1" smtClean="0">
                <a:latin typeface="Microsoft YaHei" charset="-122"/>
                <a:ea typeface="Microsoft YaHei" charset="-122"/>
                <a:cs typeface="Microsoft YaHei" charset="-122"/>
              </a:rPr>
              <a:t>Nvidia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1080Ti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显卡（约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6000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元）一天大约能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2^47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次。则它一天能挖到一次矿的概率是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1/2^29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，大约为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1/5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亿。折合比特币市价，平均大概能赚几毛钱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显卡挖矿性价比很低，现在都有专门挖矿芯片和挖矿机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2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“挖矿”的学名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挖矿通俗理解就是打包区块的权利。若你得到足够小的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值，也就拥有打包权，也就获得了打包区块的奖励。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这也是目前比特币唯一产出的方法，所有比特币都从打包的节点（“矿工”）诞生，再流入到其他人手中。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挖矿用更专业的词语来说，叫做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共识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共识即一种让所有区块链节点都认可的打包协议。比特币使用的共识算法叫做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POW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prove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of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work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，工作量证明），也就是算一个足够小的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来证明你的工作量。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POW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本质是算力（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能力）的比拼。这就是强者的世界，你越强，挖到的概率就越大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POW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是一种足够简单有效的共识协议，但很浪费能源。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0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err="1" smtClean="0">
                <a:latin typeface="Microsoft YaHei" charset="-122"/>
                <a:ea typeface="Microsoft YaHei" charset="-122"/>
                <a:cs typeface="Microsoft YaHei" charset="-122"/>
              </a:rPr>
              <a:t>block+chain+POW</a:t>
            </a:r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=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不可篡改的特性：一旦修改中间的一个区块，则后面所有区块都需要重新依照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POW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共识重新“挖”出来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浪费能源：越来越多的节点加入，但打包时间依然由软件控制在平均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分钟一次。导致每一次打包，都需要消耗巨大的电力。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其他共识协议：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POS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DPOS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PBFT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等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606" y="25003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32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内容预览</a:t>
            </a:r>
            <a:endParaRPr kumimoji="1" lang="zh-CN" altLang="en-US" sz="32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区块链是什么？ 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区块链为什么叫 </a:t>
            </a:r>
            <a:r>
              <a:rPr kumimoji="1" lang="en-US" altLang="zh-CN" sz="1800" dirty="0" err="1" smtClean="0">
                <a:latin typeface="Microsoft YaHei" charset="-122"/>
                <a:cs typeface="Microsoft YaHei" charset="-122"/>
              </a:rPr>
              <a:t>blockchain</a:t>
            </a:r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？ </a:t>
            </a:r>
            <a:endParaRPr kumimoji="1" lang="en-US" altLang="zh-CN" sz="1800" dirty="0" smtClean="0">
              <a:latin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如何发起一笔</a:t>
            </a:r>
            <a:r>
              <a:rPr kumimoji="1" lang="zh-CN" altLang="en-US" sz="1800" dirty="0">
                <a:latin typeface="Microsoft YaHei" charset="-122"/>
                <a:cs typeface="Microsoft YaHei" charset="-122"/>
              </a:rPr>
              <a:t>比特币</a:t>
            </a:r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交易？</a:t>
            </a:r>
            <a:endParaRPr kumimoji="1" lang="en-US" altLang="zh-CN" sz="1800" dirty="0" smtClean="0">
              <a:latin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2.0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是什么？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区块链有哪些应用？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2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/>
              <a:t>比特币网络共识的简单描述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1800" dirty="0" smtClean="0"/>
              <a:t>1.</a:t>
            </a:r>
            <a:r>
              <a:rPr kumimoji="1" lang="zh-CN" altLang="en-US" sz="1800" dirty="0" smtClean="0"/>
              <a:t> 节点通过连接网络中的节点连入比特币网络</a:t>
            </a:r>
            <a:endParaRPr kumimoji="1" lang="en-US" altLang="zh-CN" sz="1800" dirty="0" smtClean="0"/>
          </a:p>
          <a:p>
            <a:r>
              <a:rPr kumimoji="1" lang="en-US" altLang="zh-CN" sz="1800" dirty="0" smtClean="0"/>
              <a:t>2.</a:t>
            </a:r>
            <a:r>
              <a:rPr kumimoji="1" lang="zh-CN" altLang="en-US" sz="1800" dirty="0" smtClean="0"/>
              <a:t> 节点接收其他节点或非节点发来的交易信息，也同时将交易信息转发给其他节点</a:t>
            </a:r>
            <a:endParaRPr kumimoji="1" lang="en-US" altLang="zh-CN" sz="1800" dirty="0" smtClean="0"/>
          </a:p>
          <a:p>
            <a:r>
              <a:rPr kumimoji="1" lang="en-US" altLang="zh-CN" sz="1800" dirty="0" smtClean="0"/>
              <a:t>3.</a:t>
            </a:r>
            <a:r>
              <a:rPr kumimoji="1" lang="zh-CN" altLang="en-US" sz="1800" dirty="0" smtClean="0"/>
              <a:t> 计算交易信息的</a:t>
            </a:r>
            <a:r>
              <a:rPr kumimoji="1" lang="en-US" altLang="zh-CN" sz="1800" dirty="0" err="1" smtClean="0"/>
              <a:t>Merkle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Hash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Tree</a:t>
            </a:r>
            <a:r>
              <a:rPr kumimoji="1" lang="zh-CN" altLang="en-US" sz="1800" dirty="0" smtClean="0"/>
              <a:t>，赋值给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header</a:t>
            </a:r>
          </a:p>
          <a:p>
            <a:r>
              <a:rPr kumimoji="1" lang="en-US" altLang="zh-CN" sz="1800" dirty="0"/>
              <a:t>4</a:t>
            </a:r>
            <a:r>
              <a:rPr kumimoji="1" lang="en-US" altLang="zh-CN" sz="1800" dirty="0" smtClean="0"/>
              <a:t>.</a:t>
            </a:r>
            <a:r>
              <a:rPr kumimoji="1" lang="zh-CN" altLang="en-US" sz="1800" dirty="0" smtClean="0"/>
              <a:t> 选择一个随机数并填入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header</a:t>
            </a:r>
            <a:r>
              <a:rPr kumimoji="1" lang="zh-CN" altLang="en-US" sz="1800" dirty="0" smtClean="0"/>
              <a:t>，对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</a:t>
            </a:r>
            <a:r>
              <a:rPr kumimoji="1" lang="en-US" altLang="zh-CN" sz="1800" dirty="0" smtClean="0"/>
              <a:t>header</a:t>
            </a:r>
            <a:r>
              <a:rPr kumimoji="1" lang="zh-CN" altLang="en-US" sz="1800" dirty="0" smtClean="0"/>
              <a:t> 做 </a:t>
            </a:r>
            <a:r>
              <a:rPr kumimoji="1" lang="en-US" altLang="zh-CN" sz="1800" dirty="0" smtClean="0"/>
              <a:t>hash</a:t>
            </a:r>
            <a:r>
              <a:rPr kumimoji="1" lang="zh-CN" altLang="en-US" sz="1800" dirty="0" smtClean="0"/>
              <a:t> 运算</a:t>
            </a:r>
            <a:endParaRPr kumimoji="1" lang="en-US" altLang="zh-CN" sz="1800" dirty="0" smtClean="0"/>
          </a:p>
          <a:p>
            <a:r>
              <a:rPr kumimoji="1" lang="en-US" altLang="zh-CN" sz="1800" dirty="0" smtClean="0"/>
              <a:t>5.</a:t>
            </a:r>
            <a:r>
              <a:rPr kumimoji="1" lang="zh-CN" altLang="en-US" sz="1800" dirty="0" smtClean="0"/>
              <a:t> 如果 </a:t>
            </a:r>
            <a:r>
              <a:rPr kumimoji="1" lang="en-US" altLang="zh-CN" sz="1800" dirty="0" smtClean="0"/>
              <a:t>hash</a:t>
            </a:r>
            <a:r>
              <a:rPr kumimoji="1" lang="zh-CN" altLang="en-US" sz="1800" dirty="0" smtClean="0"/>
              <a:t> 足够小，则将此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广播给其他节点</a:t>
            </a:r>
            <a:endParaRPr kumimoji="1" lang="en-US" altLang="zh-CN" sz="1800" dirty="0" smtClean="0"/>
          </a:p>
          <a:p>
            <a:r>
              <a:rPr kumimoji="1" lang="en-US" altLang="zh-CN" sz="1800" dirty="0" smtClean="0"/>
              <a:t>6.</a:t>
            </a:r>
            <a:r>
              <a:rPr kumimoji="1" lang="zh-CN" altLang="en-US" sz="1800" dirty="0" smtClean="0"/>
              <a:t> 在任意时候，收到其他节点发来的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。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验证通过后，意味着有人先于你“挖矿”成功，此时根据该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做一些数据处理，如筛选掉被该 </a:t>
            </a:r>
            <a:r>
              <a:rPr kumimoji="1" lang="en-US" altLang="zh-CN" sz="1800" dirty="0" smtClean="0"/>
              <a:t>block</a:t>
            </a:r>
            <a:r>
              <a:rPr kumimoji="1" lang="zh-CN" altLang="en-US" sz="1800" dirty="0" smtClean="0"/>
              <a:t> 打包了的交易等。然后回到第</a:t>
            </a:r>
            <a:r>
              <a:rPr kumimoji="1" lang="en-US" altLang="zh-CN" sz="1800" dirty="0" smtClean="0"/>
              <a:t>2</a:t>
            </a:r>
            <a:r>
              <a:rPr kumimoji="1" lang="zh-CN" altLang="en-US" sz="1800" dirty="0" smtClean="0"/>
              <a:t>步。</a:t>
            </a:r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619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扩展：区块链的不稳定性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区块分叉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51%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攻击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交易确认数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软件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的软分叉，硬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分叉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1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818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3.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如何发起一笔比特币交易？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20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 如何发起一笔比特币交易？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前置</a:t>
            </a:r>
            <a:r>
              <a:rPr kumimoji="1" lang="zh-CN" altLang="en-US" sz="1800" smtClean="0">
                <a:latin typeface="Microsoft YaHei" charset="-122"/>
                <a:ea typeface="Microsoft YaHei" charset="-122"/>
                <a:cs typeface="Microsoft YaHei" charset="-122"/>
              </a:rPr>
              <a:t>知识</a:t>
            </a:r>
            <a:r>
              <a:rPr kumimoji="1" lang="zh-CN" altLang="en-US" sz="1800" smtClean="0">
                <a:latin typeface="Microsoft YaHei" charset="-122"/>
                <a:ea typeface="Microsoft YaHei" charset="-122"/>
                <a:cs typeface="Microsoft YaHei" charset="-122"/>
              </a:rPr>
              <a:t>：数字签名，非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对称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密钥对，私钥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，公钥。私钥签名，公钥验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签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生成一对非对称密钥对，将公钥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，得到地址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. 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通过挖矿，或让拥有比特币的人将比特币发送到你的地址上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需要发送比特币给其他人时，按照规则组织交易报文（一段二进制数据），报文含有你拥有的币的信息，金额，以及要发送的地址信息等。然后使用你的地址对应的私钥进行签名。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4.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将签名后的报文数据，发送给任意一个比特币节点，该节点将收录你的交易，并帮你把该交易传递给其他节点。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5.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等待区块链节点打包。被打包进区块链后可视为交易成功。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0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比特币交易要点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不严谨的说：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比特币存储在“脚本”中，最常见的脚本是“地址”脚本。地址是公钥的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hash</a:t>
            </a: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每一笔普通交易都有一个或多个输入和输出。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输出即“脚本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”挖矿是一笔特殊交易，没有输入，输出是挖矿者的地址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输入需要引用之前的输出，引用方法是：指明输出的交易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id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和是第几个输出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对每一个输入，都需要用其对应的私钥进行签名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数字签名保证了交易不可篡改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5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</a:t>
            </a:r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——UTXO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 体系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UTXO——unspent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transaction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output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，未使用输出。每一个输出就像一张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支票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一样，只能使用一次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一个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2.2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比特币的</a:t>
            </a:r>
            <a:r>
              <a:rPr kumimoji="1" lang="en-US" altLang="zh-CN" sz="1800" dirty="0" err="1" smtClean="0">
                <a:latin typeface="Microsoft YaHei" charset="-122"/>
                <a:ea typeface="Microsoft YaHei" charset="-122"/>
                <a:cs typeface="Microsoft YaHei" charset="-122"/>
              </a:rPr>
              <a:t>utxo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，要发送给别人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比特币，剩下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1.2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怎么办？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方法：创建两个输出，一个是给别人的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比特币，一个是给自己的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1.2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发送交易其实需要交易费用，交易费用为所有输入的总值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所有输出的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总值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矿工总是优先打包交易费用高的交易，如果交易费用过低可能会等很久也没有被打包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6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以太币</a:t>
            </a:r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账户体系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没有没有输入输出概念，就像银行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账户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，分为发送者和接收者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使用和实现更方便，但不具有</a:t>
            </a:r>
            <a:r>
              <a:rPr kumimoji="1" lang="en-US" altLang="zh-CN" sz="1800" dirty="0" err="1" smtClean="0">
                <a:latin typeface="Microsoft YaHei" charset="-122"/>
                <a:ea typeface="Microsoft YaHei" charset="-122"/>
                <a:cs typeface="Microsoft YaHei" charset="-122"/>
              </a:rPr>
              <a:t>utxo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体系不易追踪的特点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交易费用的作用与比特币相似，但计价方式不同，主要是因为以太币有智能合约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2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818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4.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区块链</a:t>
            </a:r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</a:t>
            </a:r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2.0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是什么？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4. 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</a:t>
            </a:r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2.0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，数字货币，代表：比特币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2.0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，智能合约，代表：以太币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智能合约即发布到区块链上的一段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可执行的代码数据</a:t>
            </a:r>
            <a:endParaRPr kumimoji="1" lang="en-US" altLang="zh-CN" sz="1800" b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每个智能合约都拥有自己的独立数据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智能合约可以实现数字资产和数据的自动化管理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Code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is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14794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818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5.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区块链有什么应用？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8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818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1.</a:t>
            </a:r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cs typeface="Microsoft YaHei" charset="-122"/>
              </a:rPr>
              <a:t> 区块链是什么？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9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智能合约的简单应用（以太坊为例）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赌博：每个人投入一定的以太币，抽取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人得到所有人投入的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以太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币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代币：在智能合约之上发布自己的数字货币，规定总额，与</a:t>
            </a:r>
            <a:r>
              <a:rPr kumimoji="1" lang="zh-CN" altLang="en-US" sz="1800" dirty="0">
                <a:latin typeface="Microsoft YaHei" charset="-122"/>
                <a:ea typeface="Microsoft YaHei" charset="-122"/>
                <a:cs typeface="Microsoft YaHei" charset="-122"/>
              </a:rPr>
              <a:t>以太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币的兑换比例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 游戏：在智能合约之上构建人物等级，属性，物品等游戏相关数据，编写游戏逻辑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扩展：区块链的随机数生成问题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2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智能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合约与数字资产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资产数字化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房产交易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租房续约</a:t>
            </a:r>
            <a:endParaRPr kumimoji="1"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银行清算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企业债，个人债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mr-IN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02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cs typeface="Microsoft YaHei" charset="-122"/>
              </a:rPr>
              <a:t>不仅仅只有公开的区块链</a:t>
            </a:r>
            <a:endParaRPr kumimoji="1" lang="zh-CN" altLang="en-US" sz="3600" dirty="0">
              <a:latin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公有链，联盟链，私有链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公有链：数字货币，</a:t>
            </a:r>
            <a:r>
              <a:rPr kumimoji="1" lang="en-US" altLang="zh-CN" sz="1800" dirty="0" err="1" smtClean="0">
                <a:latin typeface="Microsoft YaHei" charset="-122"/>
                <a:ea typeface="Microsoft YaHei" charset="-122"/>
                <a:cs typeface="Microsoft YaHei" charset="-122"/>
              </a:rPr>
              <a:t>btc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eth</a:t>
            </a: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联盟链：银行清算，国际贸易，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fabric</a:t>
            </a: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私有链：区块链作为数字资产交易系统和数据披露系统具有天然优势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0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最后：区块链要解决什么问题？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信任问题：数据公开透明，不可篡改保证了信任；信任使得区块链可以去中心化（多中心化）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数字资产</a:t>
            </a:r>
            <a:r>
              <a:rPr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鉴权，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转移的解决方案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8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 区块链是什么？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与比特币一起诞生的技术，比特币软件的底层架构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比特币在区块链架构之上增加了数字货币功能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也就是说区块链不一定用于数字货币，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它</a:t>
            </a:r>
            <a:r>
              <a:rPr kumimoji="1" lang="zh-CN" altLang="en-US" sz="1800" dirty="0" smtClean="0">
                <a:latin typeface="Microsoft YaHei" charset="-122"/>
                <a:cs typeface="Microsoft YaHei" charset="-122"/>
              </a:rPr>
              <a:t>更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是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一种分布式技术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09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>
                <a:latin typeface="Microsoft YaHei" charset="-122"/>
                <a:ea typeface="Microsoft YaHei" charset="-122"/>
                <a:cs typeface="Microsoft YaHei" charset="-122"/>
              </a:rPr>
              <a:t>1.</a:t>
            </a:r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 区块链是什么？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区块链是一种</a:t>
            </a:r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分布式服务</a:t>
            </a:r>
          </a:p>
        </p:txBody>
      </p:sp>
    </p:spTree>
    <p:extLst>
      <p:ext uri="{BB962C8B-B14F-4D97-AF65-F5344CB8AC3E}">
        <p14:creationId xmlns:p14="http://schemas.microsoft.com/office/powerpoint/2010/main" val="219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什么是分布式服务？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一个服务器集群，对外提供一致的服务，相当于一个整体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相对于单机服务器，可提高访问量，能容忍单点故障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7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一般的分布式集群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351338"/>
          </a:xfrm>
        </p:spPr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公司统一搭建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用于承载更多的访问，提高可用性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服务器之间是信任，协作的关系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57" y="365125"/>
            <a:ext cx="5041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区块链网络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组织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个人独立搭建并主动连入网络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负载与节点数量无关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节点之间独立，各自为营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b="1" dirty="0" smtClean="0">
                <a:latin typeface="Microsoft YaHei" charset="-122"/>
                <a:ea typeface="Microsoft YaHei" charset="-122"/>
                <a:cs typeface="Microsoft YaHei" charset="-122"/>
              </a:rPr>
              <a:t>每个节点都做同样的工作</a:t>
            </a:r>
            <a:endParaRPr kumimoji="1" lang="zh-CN" altLang="en-US" sz="18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08" y="365125"/>
            <a:ext cx="6308915" cy="42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156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区块链网络为何要如此设计？</a:t>
            </a:r>
            <a:endParaRPr kumimoji="1"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避免一家独大，形成垄断，也就是去中心化。垄断</a:t>
            </a:r>
            <a:r>
              <a:rPr kumimoji="1" lang="en-US" altLang="zh-CN" sz="1800" dirty="0" smtClean="0">
                <a:latin typeface="Microsoft YaHei" charset="-122"/>
                <a:ea typeface="Microsoft YaHei" charset="-122"/>
                <a:cs typeface="Microsoft YaHei" charset="-122"/>
              </a:rPr>
              <a:t>=</a:t>
            </a:r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掌握定价权，篡改权，最终损害使用者的利益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数据任何人都可以获取，公开透明，防止篡改</a:t>
            </a:r>
            <a:endParaRPr kumimoji="1"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800" dirty="0" smtClean="0">
                <a:latin typeface="Microsoft YaHei" charset="-122"/>
                <a:ea typeface="Microsoft YaHei" charset="-122"/>
                <a:cs typeface="Microsoft YaHei" charset="-122"/>
              </a:rPr>
              <a:t>这样的设计也必然导致比传统的服务器集群低效</a:t>
            </a:r>
            <a:endParaRPr kumimoji="1" lang="zh-CN" alt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0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1991</Words>
  <Application>Microsoft Macintosh PowerPoint</Application>
  <PresentationFormat>宽屏</PresentationFormat>
  <Paragraphs>138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Calibri</vt:lpstr>
      <vt:lpstr>Calibri Light</vt:lpstr>
      <vt:lpstr>DengXian</vt:lpstr>
      <vt:lpstr>Microsoft YaHei</vt:lpstr>
      <vt:lpstr>Arial</vt:lpstr>
      <vt:lpstr>Office 主题</vt:lpstr>
      <vt:lpstr>PowerPoint 演示文稿</vt:lpstr>
      <vt:lpstr>内容预览</vt:lpstr>
      <vt:lpstr>1. 区块链是什么？</vt:lpstr>
      <vt:lpstr>1. 区块链是什么？</vt:lpstr>
      <vt:lpstr>1. 区块链是什么？</vt:lpstr>
      <vt:lpstr>什么是分布式服务？</vt:lpstr>
      <vt:lpstr>一般的分布式集群</vt:lpstr>
      <vt:lpstr>区块链网络</vt:lpstr>
      <vt:lpstr>区块链网络为何要如此设计？</vt:lpstr>
      <vt:lpstr>扩展</vt:lpstr>
      <vt:lpstr>2. 区块链为什么叫 blockchain？</vt:lpstr>
      <vt:lpstr>2. 区块链为什么叫区块链（blockchain）？</vt:lpstr>
      <vt:lpstr>一个形象的例子</vt:lpstr>
      <vt:lpstr>一个真实的例子</vt:lpstr>
      <vt:lpstr>为什么要用块状数据？</vt:lpstr>
      <vt:lpstr>为什么区块要用链连接起来？</vt:lpstr>
      <vt:lpstr>什么是挖矿？</vt:lpstr>
      <vt:lpstr>“挖矿”的学名</vt:lpstr>
      <vt:lpstr>block+chain+POW=？</vt:lpstr>
      <vt:lpstr>比特币网络共识的简单描述</vt:lpstr>
      <vt:lpstr>扩展：区块链的不稳定性</vt:lpstr>
      <vt:lpstr>3. 如何发起一笔比特币交易？</vt:lpstr>
      <vt:lpstr>3. 如何发起一笔比特币交易？</vt:lpstr>
      <vt:lpstr>比特币交易要点</vt:lpstr>
      <vt:lpstr>比特币——UTXO 体系</vt:lpstr>
      <vt:lpstr>以太币——账户体系</vt:lpstr>
      <vt:lpstr>4. 区块链 2.0 是什么？</vt:lpstr>
      <vt:lpstr>4. 区块链2.0？</vt:lpstr>
      <vt:lpstr>5. 区块链有什么应用？</vt:lpstr>
      <vt:lpstr>智能合约的简单应用（以太坊为例）</vt:lpstr>
      <vt:lpstr>智能合约与数字资产</vt:lpstr>
      <vt:lpstr>不仅仅只有公开的区块链</vt:lpstr>
      <vt:lpstr>最后：区块链要解决什么问题？</vt:lpstr>
      <vt:lpstr>PowerPoint 演示文稿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KONG CHEN</dc:creator>
  <cp:lastModifiedBy>wangyanan94@outlook.com</cp:lastModifiedBy>
  <cp:revision>103</cp:revision>
  <dcterms:created xsi:type="dcterms:W3CDTF">2017-05-19T06:32:22Z</dcterms:created>
  <dcterms:modified xsi:type="dcterms:W3CDTF">2018-08-16T14:19:24Z</dcterms:modified>
</cp:coreProperties>
</file>